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4"/>
  </p:notesMasterIdLst>
  <p:sldIdLst>
    <p:sldId id="256" r:id="rId3"/>
    <p:sldId id="258" r:id="rId4"/>
    <p:sldId id="260" r:id="rId5"/>
    <p:sldId id="261" r:id="rId6"/>
    <p:sldId id="298" r:id="rId7"/>
    <p:sldId id="300" r:id="rId8"/>
    <p:sldId id="302" r:id="rId9"/>
    <p:sldId id="301" r:id="rId10"/>
    <p:sldId id="303" r:id="rId11"/>
    <p:sldId id="309" r:id="rId12"/>
    <p:sldId id="312" r:id="rId13"/>
    <p:sldId id="299" r:id="rId14"/>
    <p:sldId id="306" r:id="rId15"/>
    <p:sldId id="305" r:id="rId16"/>
    <p:sldId id="307" r:id="rId17"/>
    <p:sldId id="313" r:id="rId18"/>
    <p:sldId id="308" r:id="rId19"/>
    <p:sldId id="275" r:id="rId20"/>
    <p:sldId id="277" r:id="rId21"/>
    <p:sldId id="311" r:id="rId22"/>
    <p:sldId id="281" r:id="rId23"/>
  </p:sldIdLst>
  <p:sldSz cx="9144000" cy="5143500" type="screen16x9"/>
  <p:notesSz cx="6858000" cy="9144000"/>
  <p:embeddedFontLst>
    <p:embeddedFont>
      <p:font typeface="Catamaran" panose="020B0604020202020204" charset="0"/>
      <p:regular r:id="rId25"/>
      <p:bold r:id="rId26"/>
    </p:embeddedFont>
    <p:embeddedFont>
      <p:font typeface="Proxima Nova" panose="020B0604020202020204" charset="0"/>
      <p:regular r:id="rId27"/>
      <p:bold r:id="rId28"/>
      <p:italic r:id="rId29"/>
      <p:boldItalic r:id="rId30"/>
    </p:embeddedFont>
    <p:embeddedFont>
      <p:font typeface="Proxima Nova Semibold" panose="020B0604020202020204" charset="0"/>
      <p:regular r:id="rId31"/>
      <p:bold r:id="rId32"/>
      <p:boldItalic r:id="rId33"/>
    </p:embeddedFont>
    <p:embeddedFont>
      <p:font typeface="Sora" panose="020B0604020202020204" charset="0"/>
      <p:regular r:id="rId34"/>
      <p:bold r:id="rId35"/>
    </p:embeddedFont>
    <p:embeddedFont>
      <p:font typeface="Sora Ligh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4EB"/>
    <a:srgbClr val="000000"/>
    <a:srgbClr val="D4C1F7"/>
    <a:srgbClr val="F3EBF5"/>
    <a:srgbClr val="DDC3E6"/>
    <a:srgbClr val="E4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ADDB-7DD4-4FD7-A790-F0BA1970A487}">
  <a:tblStyle styleId="{906EADDB-7DD4-4FD7-A790-F0BA1970A4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F3E1B3-0677-470B-A810-08B9E6A368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1" autoAdjust="0"/>
    <p:restoredTop sz="75963" autoAdjust="0"/>
  </p:normalViewPr>
  <p:slideViewPr>
    <p:cSldViewPr snapToGrid="0">
      <p:cViewPr varScale="1">
        <p:scale>
          <a:sx n="89" d="100"/>
          <a:sy n="89" d="100"/>
        </p:scale>
        <p:origin x="95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e4cab6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1e4cab69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CB72BA1-C591-2BA9-D0F0-17E7192C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BCE99C0-EE8A-060C-E365-E3940BB64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51ACD-4F0E-5FD6-1751-F4B901868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22b04a1af_0_17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22b04a1af_0_17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043C4A36-3B6E-0DAD-F554-2FDA80128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34EC7B8F-A1FF-559A-35DE-F20A48E1A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770E5B5-D4BB-4B8D-C45D-5C819B582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4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2b04a1af_0_8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2b04a1af_0_8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E2D4FB59-D47E-37FF-8BDE-1FCC179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79A6F1C1-5029-BE5B-38A5-CC9C16B9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B17D162F-BE20-EE83-4F3A-AE3F6D17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596C6FC-C4EF-A552-6204-F0161892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28CCEDD-F679-3575-5A98-F3BD09A94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909EBEA-2B5C-39B4-6FC7-D66882BD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DE34CDA-C92A-A1DA-FDF4-80B8229A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DD1B2352-2D0B-71BF-4DFB-DB9C9A77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8D3269B-1813-0843-FFF2-82B0BE60A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C1E13D9-19DB-7A38-F267-7050C95D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e1e3de25_0_29:notes">
            <a:extLst>
              <a:ext uri="{FF2B5EF4-FFF2-40B4-BE49-F238E27FC236}">
                <a16:creationId xmlns:a16="http://schemas.microsoft.com/office/drawing/2014/main" id="{4B2A04E9-3912-0A6B-8655-532E62FCE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e1e3de25_0_29:notes">
            <a:extLst>
              <a:ext uri="{FF2B5EF4-FFF2-40B4-BE49-F238E27FC236}">
                <a16:creationId xmlns:a16="http://schemas.microsoft.com/office/drawing/2014/main" id="{FA07961B-6815-3714-B16F-3B5C6F189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2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147ABA7-F271-C761-1EBC-C288CD0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e1e3de25_0_21:notes">
            <a:extLst>
              <a:ext uri="{FF2B5EF4-FFF2-40B4-BE49-F238E27FC236}">
                <a16:creationId xmlns:a16="http://schemas.microsoft.com/office/drawing/2014/main" id="{6E74C533-2B1E-8382-1A37-462B8BAF0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e1e3de25_0_21:notes">
            <a:extLst>
              <a:ext uri="{FF2B5EF4-FFF2-40B4-BE49-F238E27FC236}">
                <a16:creationId xmlns:a16="http://schemas.microsoft.com/office/drawing/2014/main" id="{D55E3325-6993-2E33-BB04-AA0D5486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94766" y="0"/>
            <a:ext cx="8947484" cy="4983746"/>
            <a:chOff x="94766" y="0"/>
            <a:chExt cx="8947484" cy="498374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575" y="0"/>
              <a:ext cx="965651" cy="8680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66" y="9031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4025" y="261400"/>
              <a:ext cx="874850" cy="6417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7400" y="4325905"/>
              <a:ext cx="874851" cy="657841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56176" y="55752"/>
            <a:ext cx="9079665" cy="5087745"/>
            <a:chOff x="56176" y="55752"/>
            <a:chExt cx="9079665" cy="5087745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1659" y="3607025"/>
              <a:ext cx="814181" cy="7756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363" y="431735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4" name="Google Shape;2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650" y="4266673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5" name="Google Shape;20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76" y="1338512"/>
              <a:ext cx="758630" cy="72274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96" y="55752"/>
              <a:ext cx="952154" cy="9071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96" y="858623"/>
              <a:ext cx="451684" cy="557838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367950" y="-9"/>
            <a:ext cx="776051" cy="1377858"/>
            <a:chOff x="8367950" y="-9"/>
            <a:chExt cx="776051" cy="1377858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950" y="725239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950" y="-9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21375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32724" y="2789274"/>
            <a:ext cx="31899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921375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32723" y="2440800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-85146"/>
            <a:ext cx="9167225" cy="1277245"/>
            <a:chOff x="0" y="-85146"/>
            <a:chExt cx="9167225" cy="1277245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0" y="-72650"/>
              <a:ext cx="851075" cy="1264749"/>
              <a:chOff x="0" y="-72650"/>
              <a:chExt cx="851075" cy="1264749"/>
            </a:xfrm>
          </p:grpSpPr>
          <p:pic>
            <p:nvPicPr>
              <p:cNvPr id="32" name="Google Shape;3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375" y="-72650"/>
                <a:ext cx="648700" cy="801149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3" name="Google Shape;3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539489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34" name="Google Shape;34;p5"/>
            <p:cNvGrpSpPr/>
            <p:nvPr/>
          </p:nvGrpSpPr>
          <p:grpSpPr>
            <a:xfrm>
              <a:off x="8033588" y="-85146"/>
              <a:ext cx="1133637" cy="1122399"/>
              <a:chOff x="8033588" y="-85146"/>
              <a:chExt cx="1133637" cy="1122399"/>
            </a:xfrm>
          </p:grpSpPr>
          <p:pic>
            <p:nvPicPr>
              <p:cNvPr id="35" name="Google Shape;35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33588" y="-85146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36" name="Google Shape;36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18525" y="261598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130000" y="978750"/>
            <a:ext cx="4884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69175" y="1511250"/>
            <a:ext cx="4805700" cy="8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69175" y="2397150"/>
            <a:ext cx="48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1471814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722414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122600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3386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373200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023986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15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-50525" y="-45861"/>
            <a:ext cx="9240095" cy="5223057"/>
            <a:chOff x="-50525" y="-45861"/>
            <a:chExt cx="9240095" cy="5223057"/>
          </a:xfrm>
        </p:grpSpPr>
        <p:grpSp>
          <p:nvGrpSpPr>
            <p:cNvPr id="84" name="Google Shape;84;p13"/>
            <p:cNvGrpSpPr/>
            <p:nvPr/>
          </p:nvGrpSpPr>
          <p:grpSpPr>
            <a:xfrm>
              <a:off x="-50525" y="1958960"/>
              <a:ext cx="1087388" cy="3218237"/>
              <a:chOff x="-50525" y="1958960"/>
              <a:chExt cx="1087388" cy="3218237"/>
            </a:xfrm>
          </p:grpSpPr>
          <p:pic>
            <p:nvPicPr>
              <p:cNvPr id="85" name="Google Shape;85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0700" y="1958960"/>
                <a:ext cx="648699" cy="61800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0813" y="4351054"/>
                <a:ext cx="776051" cy="82614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525" y="3747373"/>
                <a:ext cx="648700" cy="77565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8126325" y="-45861"/>
              <a:ext cx="1063245" cy="1237961"/>
              <a:chOff x="8126325" y="-45861"/>
              <a:chExt cx="1063245" cy="1237961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40829" y="539500"/>
                <a:ext cx="848741" cy="652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26325" y="-45861"/>
                <a:ext cx="776050" cy="65261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4020000" algn="bl" rotWithShape="0">
                  <a:schemeClr val="dk1">
                    <a:alpha val="18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950975" y="1570825"/>
            <a:ext cx="34008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950975" y="3368523"/>
            <a:ext cx="293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8" r:id="rId7"/>
    <p:sldLayoutId id="2147483659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9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hyperlink" Target="https://www.freepik.com/free-photo/communication-social-media-icons_64239591.htm/?utm_source=slidesgo_template&amp;utm_medium=referral-link&amp;utm_campaign=sg_resources&amp;utm_content=freepik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hyperlink" Target="https://www.freepik.com/free-photo/communication-social-media-icons_64239810.htm/?utm_source=slidesgo_template&amp;utm_medium=referral-link&amp;utm_campaign=sg_resources&amp;utm_content=freepik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www.freepik.com/free-photo/communication-social-media-icons_64239849.htm/?utm_source=slidesgo_template&amp;utm_medium=referral-link&amp;utm_campaign=sg_resources&amp;utm_content=freepik" TargetMode="Externa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47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or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onts.google.com/specimen/Catamar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22425" y="2178988"/>
            <a:ext cx="48051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SOCIAL MEDIA</a:t>
            </a:r>
            <a:r>
              <a:rPr lang="en" sz="4800" dirty="0"/>
              <a:t> </a:t>
            </a:r>
            <a:r>
              <a:rPr lang="en" sz="4000" b="0" dirty="0">
                <a:latin typeface="Sora Light"/>
                <a:ea typeface="Sora Light"/>
                <a:cs typeface="Sora Light"/>
                <a:sym typeface="Sora Light"/>
              </a:rPr>
              <a:t>Trend Analyse</a:t>
            </a:r>
            <a:endParaRPr sz="4000" b="0" dirty="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22375" y="3528150"/>
            <a:ext cx="480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Operations    ∙    Sofie Pischl    ∙    17 Mai 2025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5861150" y="494825"/>
            <a:ext cx="3023800" cy="4081921"/>
            <a:chOff x="5861150" y="494825"/>
            <a:chExt cx="3023800" cy="4081921"/>
          </a:xfrm>
        </p:grpSpPr>
        <p:pic>
          <p:nvPicPr>
            <p:cNvPr id="221" name="Google Shape;22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61150" y="1566250"/>
              <a:ext cx="2748399" cy="25022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450" y="494825"/>
              <a:ext cx="1362849" cy="122517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2575" y="191148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8900" y="94176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5" name="Google Shape;2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2850" y="3862200"/>
              <a:ext cx="776050" cy="60295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6" name="Google Shape;22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613" y="3750604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227" name="Google Shape;22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04750" y="1403348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586" y="941787"/>
            <a:ext cx="1175488" cy="903828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E785-5194-90E1-C5AA-CA51B34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D44C31-F5B5-0FB1-FE99-495D2C3D4BBA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3A12-C6AD-E561-0602-8ABA3C5F589A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662D2C-509F-9B5E-C31D-5AF0A37D4A97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03B3E-8D83-8D5D-25F1-0D8C4210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04577-57D4-44FE-646A-22C1EFD9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3D288-EE00-9785-ADCA-ACD14BBD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95BC0E-9A13-1DA2-05E1-0244BF8AB5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34B79-6611-DB5E-7149-D10F1F5F8CC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>
            <a:extLst>
              <a:ext uri="{FF2B5EF4-FFF2-40B4-BE49-F238E27FC236}">
                <a16:creationId xmlns:a16="http://schemas.microsoft.com/office/drawing/2014/main" id="{AF673C41-51EE-BBC4-9FE6-6B68B7D68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68" y="1381511"/>
            <a:ext cx="7882286" cy="32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DE" sz="1500" b="1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</a:t>
            </a:r>
            <a:r>
              <a:rPr kumimoji="0" lang="en-US" altLang="en-DE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xploration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Plattformverteilung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Beitragshäufigkeit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Prozentanteile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je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Engagement-Analyse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Kennzahlen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(Ø, Median, Std, Min, Max) pro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Zeitliche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Muste</a:t>
            </a:r>
            <a:r>
              <a:rPr kumimoji="0" lang="en-US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r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Beiträge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nach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Stunden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Wochentagen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Monaten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gruppiert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Sentimentverteilun</a:t>
            </a:r>
            <a:r>
              <a:rPr kumimoji="0" lang="en-US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 - 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Ø-Stimmung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insgesamt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nach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Einordnung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in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Kategorien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negativ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neutral,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positiv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Häufigste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Wörter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Top-N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Wörter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lemmatized_text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Korrelationen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Zusammenhang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zwischen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Engagement, Sentiment &amp;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Zeitmerkmalen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Ergebnisexport</a:t>
            </a:r>
            <a:r>
              <a:rPr lang="en-US" altLang="en-DE" sz="1200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Ergebnisse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als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JSON-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Datei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speicherbar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(data/processed/)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1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6A38-8AD7-5F09-5442-86D254DF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4FD670-C2EC-A7F4-53C1-D9C9A8C5C566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preprocessing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DB3A9-BBFD-9ECA-1C71-046F31A57FF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1DD50F-E558-D6EC-19B4-B7AFA44EF10F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877B79-2EB3-8515-A786-5753DECAD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CA2EB-641A-B39D-388F-A2E664FA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09C5-6705-330D-5B69-9AD30072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F14728-4541-AF5D-FD08-379D2AE7CDA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D510FF-D4F7-9A5F-6DAF-3E1CA3E1587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14">
            <a:extLst>
              <a:ext uri="{FF2B5EF4-FFF2-40B4-BE49-F238E27FC236}">
                <a16:creationId xmlns:a16="http://schemas.microsoft.com/office/drawing/2014/main" id="{10E3F1D2-7820-862C-FDE5-C364EDB1FAF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8034" y="1016452"/>
            <a:ext cx="8448057" cy="3267933"/>
          </a:xfrm>
        </p:spPr>
        <p:txBody>
          <a:bodyPr/>
          <a:lstStyle/>
          <a:p>
            <a:pPr marL="152400" indent="0"/>
            <a:r>
              <a:rPr lang="en-US" sz="1500" b="1" dirty="0">
                <a:latin typeface="Sora" panose="020B0604020202020204" charset="0"/>
                <a:cs typeface="Sora" panose="020B0604020202020204" charset="0"/>
              </a:rPr>
              <a:t>predictions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Feature-Engineering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TF-IDF-</a:t>
            </a:r>
            <a:r>
              <a:rPr lang="en-US" dirty="0" err="1"/>
              <a:t>Vektorisierung</a:t>
            </a:r>
            <a:r>
              <a:rPr lang="en-US" dirty="0"/>
              <a:t> + </a:t>
            </a:r>
            <a:r>
              <a:rPr lang="en-US" dirty="0" err="1"/>
              <a:t>numerische</a:t>
            </a:r>
            <a:r>
              <a:rPr lang="en-US" dirty="0"/>
              <a:t> Features (Zeit, Sentiment)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Modelltraining</a:t>
            </a:r>
            <a:r>
              <a:rPr lang="en-US" b="1" dirty="0"/>
              <a:t> 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Random Forest Regressor + Test/Train-Split</a:t>
            </a:r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Metriken</a:t>
            </a:r>
            <a:r>
              <a:rPr lang="en-US" dirty="0"/>
              <a:t>: MSE, RMSE, MAE, R², </a:t>
            </a:r>
            <a:r>
              <a:rPr lang="en-US" dirty="0" err="1"/>
              <a:t>Varianz</a:t>
            </a:r>
            <a:r>
              <a:rPr lang="en-US" dirty="0"/>
              <a:t>, Median-Fehler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K-Fold-Cross-Validation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Stabilitätsprüfung</a:t>
            </a:r>
            <a:endParaRPr lang="en-US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 Importance</a:t>
            </a:r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Analyse</a:t>
            </a:r>
            <a:r>
              <a:rPr lang="en-US" dirty="0"/>
              <a:t> der </a:t>
            </a:r>
            <a:r>
              <a:rPr lang="en-US" dirty="0" err="1"/>
              <a:t>wichtigsten</a:t>
            </a:r>
            <a:r>
              <a:rPr lang="en-US" dirty="0"/>
              <a:t> Text- &amp; </a:t>
            </a:r>
            <a:r>
              <a:rPr lang="en-US" dirty="0" err="1"/>
              <a:t>numerischen</a:t>
            </a:r>
            <a:r>
              <a:rPr lang="en-US" dirty="0"/>
              <a:t> </a:t>
            </a:r>
            <a:r>
              <a:rPr lang="en-US" dirty="0" err="1"/>
              <a:t>Einflussgrößen</a:t>
            </a:r>
            <a:endParaRPr lang="en-US" dirty="0"/>
          </a:p>
          <a:p>
            <a:pPr marL="3238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Vorhersage</a:t>
            </a:r>
            <a:r>
              <a:rPr lang="en-US" b="1" dirty="0"/>
              <a:t> &amp; </a:t>
            </a:r>
            <a:r>
              <a:rPr lang="en-US" b="1" dirty="0" err="1"/>
              <a:t>Analyse</a:t>
            </a:r>
            <a:endParaRPr lang="en-US" b="1" dirty="0"/>
          </a:p>
          <a:p>
            <a:pPr marL="7810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Engagement-</a:t>
            </a:r>
            <a:r>
              <a:rPr lang="en-US" dirty="0" err="1"/>
              <a:t>Werte</a:t>
            </a:r>
            <a:r>
              <a:rPr lang="en-US" dirty="0"/>
              <a:t> für </a:t>
            </a:r>
            <a:r>
              <a:rPr lang="en-US" dirty="0" err="1"/>
              <a:t>neue</a:t>
            </a:r>
            <a:r>
              <a:rPr lang="en-US" dirty="0"/>
              <a:t> Daten </a:t>
            </a:r>
            <a:r>
              <a:rPr lang="en-US" dirty="0" err="1"/>
              <a:t>prognostiziert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319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703938-749C-BF66-53C7-8A8E5A10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BB0BF6D-C68E-29D0-206E-B1FFF3C71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496" y="2540813"/>
            <a:ext cx="413307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Ergebnis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E1B4CDDA-3E3C-FE68-6EB5-E5425F759A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FDC136B9-0929-4C9A-C7EA-4DCFE8D5A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093C0A20-F044-09E4-F1FB-8F0E4A3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9DDF-5D18-92EF-A799-B533251B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FFC56-8F21-3D11-BC0A-F20B7FB149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95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EC43944C-12C2-5F21-A4A3-6F3A51BD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A41C3990-D728-94DA-0D6B-6ED66A56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Rückblick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7A61A764-F69B-5237-85E0-FF71AAE63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79" name="Google Shape;279;p32">
            <a:extLst>
              <a:ext uri="{FF2B5EF4-FFF2-40B4-BE49-F238E27FC236}">
                <a16:creationId xmlns:a16="http://schemas.microsoft.com/office/drawing/2014/main" id="{294D2CA4-BE4C-4D74-5DEE-196FC77343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23" t="11331" r="11331" b="11323"/>
          <a:stretch/>
        </p:blipFill>
        <p:spPr>
          <a:xfrm rot="383656">
            <a:off x="7763600" y="857244"/>
            <a:ext cx="776050" cy="92793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3" name="Picture 2" descr="A blue and purple icons&#10;&#10;AI-generated content may be incorrect.">
            <a:extLst>
              <a:ext uri="{FF2B5EF4-FFF2-40B4-BE49-F238E27FC236}">
                <a16:creationId xmlns:a16="http://schemas.microsoft.com/office/drawing/2014/main" id="{338B8334-7519-3D1D-4157-6B683211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0" y="-201769"/>
            <a:ext cx="3447513" cy="34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D8E7-92AF-6437-A5A4-4A2C9D62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Meine </a:t>
            </a:r>
            <a:r>
              <a:rPr lang="en-US" dirty="0" err="1"/>
              <a:t>Erfahrung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2ED558-AB2E-4FEB-3091-AB82A62C52D2}"/>
              </a:ext>
            </a:extLst>
          </p:cNvPr>
          <p:cNvSpPr txBox="1"/>
          <p:nvPr/>
        </p:nvSpPr>
        <p:spPr>
          <a:xfrm>
            <a:off x="655872" y="2274683"/>
            <a:ext cx="152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Automatize </a:t>
            </a:r>
          </a:p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Scraping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EBE42-DCDE-EB2B-693A-6150A6AEB3E0}"/>
              </a:ext>
            </a:extLst>
          </p:cNvPr>
          <p:cNvSpPr txBox="1"/>
          <p:nvPr/>
        </p:nvSpPr>
        <p:spPr>
          <a:xfrm>
            <a:off x="2904418" y="249012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Processing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0B7EC-3D57-4154-3241-9971969618A3}"/>
              </a:ext>
            </a:extLst>
          </p:cNvPr>
          <p:cNvSpPr txBox="1"/>
          <p:nvPr/>
        </p:nvSpPr>
        <p:spPr>
          <a:xfrm>
            <a:off x="1944721" y="3291107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Data Saving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04082-8A6C-8CB9-ADD7-78C0268DB154}"/>
              </a:ext>
            </a:extLst>
          </p:cNvPr>
          <p:cNvSpPr txBox="1"/>
          <p:nvPr/>
        </p:nvSpPr>
        <p:spPr>
          <a:xfrm>
            <a:off x="6602151" y="2488266"/>
            <a:ext cx="138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Deployment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CC38F1-C434-FDAA-C661-C97B56AC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389218" flipV="1">
            <a:off x="3235533" y="2983606"/>
            <a:ext cx="505166" cy="6150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960A1A-A89E-C26F-0E72-A8117146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1119073" y="2900770"/>
            <a:ext cx="505166" cy="6150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23018A-E6DF-ADA4-E1F5-C83B33D4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2339486" y="1766853"/>
            <a:ext cx="555346" cy="6760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8D4DE6-64A2-30C3-D0B3-A62278A4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03864" flipV="1">
            <a:off x="6843609" y="2632212"/>
            <a:ext cx="505166" cy="6150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D4D6DD-133D-725C-F2F5-4C91AA35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40136" flipV="1">
            <a:off x="6971749" y="2037146"/>
            <a:ext cx="505166" cy="6150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8B5D8A-85DE-B35A-7D29-D1BD32263254}"/>
              </a:ext>
            </a:extLst>
          </p:cNvPr>
          <p:cNvSpPr txBox="1"/>
          <p:nvPr/>
        </p:nvSpPr>
        <p:spPr>
          <a:xfrm>
            <a:off x="4855925" y="2272822"/>
            <a:ext cx="11991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Was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ist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 ML OPS </a:t>
            </a:r>
            <a:r>
              <a:rPr lang="en-US" b="1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überhaupt</a:t>
            </a:r>
            <a:r>
              <a:rPr lang="en-US" b="1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A0774FD-DADE-B284-68B9-AB777879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23794" flipV="1">
            <a:off x="4924889" y="3549839"/>
            <a:ext cx="887113" cy="10799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208585-7DEE-B175-35F1-4D4959D2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7525" flipV="1">
            <a:off x="4930272" y="993722"/>
            <a:ext cx="887113" cy="1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D8A9D-C2A5-ACEF-66B5-B4570914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EA59-CA4B-9247-3BB6-C7044877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Gelerntes</a:t>
            </a:r>
            <a:endParaRPr lang="en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4B1513-C74D-5E17-E286-337313DD0314}"/>
              </a:ext>
            </a:extLst>
          </p:cNvPr>
          <p:cNvSpPr txBox="1">
            <a:spLocks/>
          </p:cNvSpPr>
          <p:nvPr/>
        </p:nvSpPr>
        <p:spPr>
          <a:xfrm>
            <a:off x="553375" y="1844195"/>
            <a:ext cx="7699200" cy="232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einfache</a:t>
            </a:r>
            <a:r>
              <a:rPr lang="en-US" dirty="0"/>
              <a:t> </a:t>
            </a:r>
            <a:r>
              <a:rPr lang="en-US" dirty="0" err="1"/>
              <a:t>Orchestrierungstechniken</a:t>
            </a:r>
            <a:r>
              <a:rPr lang="en-US" dirty="0"/>
              <a:t> für das Data Scraping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Viele </a:t>
            </a:r>
            <a:r>
              <a:rPr lang="en-US" dirty="0" err="1">
                <a:sym typeface="Wingdings" panose="05000000000000000000" pitchFamily="2" charset="2"/>
              </a:rPr>
              <a:t>Herausforderungen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beim</a:t>
            </a:r>
            <a:r>
              <a:rPr lang="en-US" dirty="0">
                <a:sym typeface="Wingdings" panose="05000000000000000000" pitchFamily="2" charset="2"/>
              </a:rPr>
              <a:t> Deployment </a:t>
            </a:r>
            <a:r>
              <a:rPr lang="en-US" dirty="0" err="1">
                <a:sym typeface="Wingdings" panose="05000000000000000000" pitchFamily="2" charset="2"/>
              </a:rPr>
              <a:t>kennen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gelernt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Herausforderung</a:t>
            </a:r>
            <a:r>
              <a:rPr lang="en-US" dirty="0">
                <a:sym typeface="Wingdings" panose="05000000000000000000" pitchFamily="2" charset="2"/>
              </a:rPr>
              <a:t> von ML OPS </a:t>
            </a:r>
            <a:r>
              <a:rPr lang="en-US" dirty="0" err="1">
                <a:sym typeface="Wingdings" panose="05000000000000000000" pitchFamily="2" charset="2"/>
              </a:rPr>
              <a:t>verstanden</a:t>
            </a:r>
            <a:r>
              <a:rPr lang="en-US" dirty="0">
                <a:sym typeface="Wingdings" panose="05000000000000000000" pitchFamily="2" charset="2"/>
              </a:rPr>
              <a:t> 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Erfahrung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ganze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Anewndung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erstellen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Vertraue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niemals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kostenlosen</a:t>
            </a:r>
            <a:r>
              <a:rPr lang="en-US">
                <a:sym typeface="Wingdings" panose="05000000000000000000" pitchFamily="2" charset="2"/>
              </a:rPr>
              <a:t> Tools </a:t>
            </a:r>
            <a:endParaRPr lang="en-US" dirty="0">
              <a:sym typeface="Wingdings" panose="05000000000000000000" pitchFamily="2" charset="2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852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B84E-8D0F-602D-F0F7-E346CBC4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AA4-1B13-E8A8-EFFA-4AC8C055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Optimierungspotenziale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B4E6C5C-4E32-C1BF-EA32-803AF9F1D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428376"/>
            <a:ext cx="8439374" cy="297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Effizienteres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Data Processing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Nur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noch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nicht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verarbeitete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erneut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analysieren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Konsistente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und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automatisierte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Datensammlung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Anbindung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weiterer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Verbessertes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Topic- &amp; Sentiment-Modelling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&amp;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Inhalte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durchsuchbar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endParaRPr kumimoji="0" lang="en-US" altLang="en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Nutzungsbasierte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Gewichtung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der Daten</a:t>
            </a:r>
            <a:r>
              <a:rPr lang="en-US" altLang="en-DE" dirty="0">
                <a:solidFill>
                  <a:schemeClr val="tx1"/>
                </a:solidFill>
                <a:latin typeface="Catamaran" panose="020B0604020202020204" charset="0"/>
                <a:cs typeface="Catamaran" panose="020B0604020202020204" charset="0"/>
              </a:rPr>
              <a:t> -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Daten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aus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häufig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genutzten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Plattformen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stärker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berücksichtigen</a:t>
            </a: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Plattformspezifische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AnalysenModellparameter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im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Frontend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anpassbar</a:t>
            </a: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machen</a:t>
            </a:r>
            <a:b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</a:b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4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ctrTitle"/>
          </p:nvPr>
        </p:nvSpPr>
        <p:spPr>
          <a:xfrm>
            <a:off x="950975" y="822850"/>
            <a:ext cx="3400800" cy="8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1094124" y="1570825"/>
            <a:ext cx="3400800" cy="380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0" y="126425"/>
            <a:ext cx="1074431" cy="82612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grpSp>
        <p:nvGrpSpPr>
          <p:cNvPr id="614" name="Google Shape;614;p47"/>
          <p:cNvGrpSpPr/>
          <p:nvPr/>
        </p:nvGrpSpPr>
        <p:grpSpPr>
          <a:xfrm>
            <a:off x="4636316" y="865791"/>
            <a:ext cx="3633058" cy="3568735"/>
            <a:chOff x="4636316" y="865791"/>
            <a:chExt cx="3633058" cy="3568735"/>
          </a:xfrm>
        </p:grpSpPr>
        <p:pic>
          <p:nvPicPr>
            <p:cNvPr id="615" name="Google Shape;6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450" y="1435550"/>
              <a:ext cx="3400801" cy="2574299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6" name="Google Shape;61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4100" y="1004435"/>
              <a:ext cx="648699" cy="618005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7" name="Google Shape;61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25" y="1298914"/>
              <a:ext cx="776050" cy="65261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8" name="Google Shape;61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0225" y="865791"/>
              <a:ext cx="776051" cy="826143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19" name="Google Shape;61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67850" y="3168561"/>
              <a:ext cx="648700" cy="775654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0" name="Google Shape;62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6316" y="3456838"/>
              <a:ext cx="693917" cy="527300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  <p:pic>
          <p:nvPicPr>
            <p:cNvPr id="621" name="Google Shape;62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5712" y="2918124"/>
              <a:ext cx="1686750" cy="1516402"/>
            </a:xfrm>
            <a:prstGeom prst="rect">
              <a:avLst/>
            </a:prstGeom>
            <a:noFill/>
            <a:ln>
              <a:noFill/>
            </a:ln>
            <a:effectLst>
              <a:outerShdw dist="38100" dir="4020000" algn="bl" rotWithShape="0">
                <a:schemeClr val="dk1">
                  <a:alpha val="18000"/>
                </a:schemeClr>
              </a:outerShdw>
            </a:effectLst>
          </p:spPr>
        </p:pic>
      </p:grpSp>
      <p:pic>
        <p:nvPicPr>
          <p:cNvPr id="2050" name="Picture 2" descr="Cursor Logo">
            <a:extLst>
              <a:ext uri="{FF2B5EF4-FFF2-40B4-BE49-F238E27FC236}">
                <a16:creationId xmlns:a16="http://schemas.microsoft.com/office/drawing/2014/main" id="{82D6CD82-94BB-9E9E-919D-B40E8070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85" y="4065841"/>
            <a:ext cx="423908" cy="4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6D735-14D9-C460-7E5C-65E368308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359" y="4103576"/>
            <a:ext cx="428359" cy="43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3B75F-8DDC-E0CD-F303-6B54AD9E82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715" y="4009849"/>
            <a:ext cx="765079" cy="67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47724-D83A-760B-1708-FCD58BA6CA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5830" y="2076344"/>
            <a:ext cx="1150424" cy="11208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933" name="Google Shape;933;p49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latin typeface="Sora"/>
                <a:ea typeface="Sora"/>
                <a:cs typeface="Sora"/>
                <a:sym typeface="Sora"/>
              </a:rPr>
              <a:t>ILLUSTRATIONS</a:t>
            </a:r>
            <a:endParaRPr sz="1500" b="1">
              <a:latin typeface="Sora"/>
              <a:ea typeface="Sora"/>
              <a:cs typeface="Sora"/>
              <a:sym typeface="Sor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Communication and social media icons I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Communication and social media icons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Communication and social media icons III</a:t>
            </a:r>
            <a:endParaRPr sz="15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89" y="2717739"/>
            <a:ext cx="2578084" cy="127645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5" name="Google Shape;935;p49"/>
          <p:cNvPicPr preferRelativeResize="0"/>
          <p:nvPr/>
        </p:nvPicPr>
        <p:blipFill rotWithShape="1">
          <a:blip r:embed="rId7">
            <a:alphaModFix/>
          </a:blip>
          <a:srcRect l="6551" t="7366" r="6551" b="7374"/>
          <a:stretch/>
        </p:blipFill>
        <p:spPr>
          <a:xfrm>
            <a:off x="697588" y="3908479"/>
            <a:ext cx="879371" cy="760975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437" y="3913621"/>
            <a:ext cx="928275" cy="8540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7" name="Google Shape;93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62" y="2472640"/>
            <a:ext cx="976804" cy="921801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8" name="Google Shape;93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212" y="2547835"/>
            <a:ext cx="1860175" cy="2178207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39" name="Google Shape;93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185" y="3976306"/>
            <a:ext cx="928275" cy="726014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0" name="Google Shape;94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187" y="2899966"/>
            <a:ext cx="1860175" cy="1778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  <p:pic>
        <p:nvPicPr>
          <p:cNvPr id="941" name="Google Shape;94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9512" y="3062191"/>
            <a:ext cx="1400200" cy="170692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Inhaltsverzeichnis</a:t>
            </a:r>
            <a:endParaRPr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1471814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3"/>
          </p:nvPr>
        </p:nvSpPr>
        <p:spPr>
          <a:xfrm>
            <a:off x="4122600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6773386" y="1565450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5"/>
          </p:nvPr>
        </p:nvSpPr>
        <p:spPr>
          <a:xfrm>
            <a:off x="2795002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>
            <a:off x="722414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3373200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6023986" y="2069070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2045602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Ergebnis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9"/>
          </p:nvPr>
        </p:nvSpPr>
        <p:spPr>
          <a:xfrm>
            <a:off x="5445788" y="3339525"/>
            <a:ext cx="89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4"/>
          </p:nvPr>
        </p:nvSpPr>
        <p:spPr>
          <a:xfrm>
            <a:off x="4696388" y="3843145"/>
            <a:ext cx="2397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Rückblick</a:t>
            </a:r>
            <a:endParaRPr dirty="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75" y="2576975"/>
            <a:ext cx="1493219" cy="1342376"/>
          </a:xfrm>
          <a:prstGeom prst="rect">
            <a:avLst/>
          </a:prstGeom>
          <a:noFill/>
          <a:ln>
            <a:noFill/>
          </a:ln>
          <a:effectLst>
            <a:outerShdw dist="38100" dir="4020000" algn="bl" rotWithShape="0">
              <a:schemeClr val="dk1">
                <a:alpha val="18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33E72972-DCB0-9872-30A6-7E14ECFB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FBDF00-5A53-AC13-ED76-35011743317A}"/>
              </a:ext>
            </a:extLst>
          </p:cNvPr>
          <p:cNvSpPr/>
          <p:nvPr/>
        </p:nvSpPr>
        <p:spPr>
          <a:xfrm>
            <a:off x="722376" y="2650526"/>
            <a:ext cx="6157536" cy="21997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34AC8CC-856D-A7A0-8C4F-B9F477BFA6E3}"/>
              </a:ext>
            </a:extLst>
          </p:cNvPr>
          <p:cNvSpPr/>
          <p:nvPr/>
        </p:nvSpPr>
        <p:spPr>
          <a:xfrm>
            <a:off x="3329669" y="2217244"/>
            <a:ext cx="858155" cy="882842"/>
          </a:xfrm>
          <a:prstGeom prst="ellipse">
            <a:avLst/>
          </a:prstGeom>
          <a:solidFill>
            <a:srgbClr val="DDC3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7EAE1B4B-F8E6-21BE-EC0D-F94CB06F5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BE161-9AF6-3096-1B5C-C3CF5121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6" y="1515577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6F803E3-6FE7-AC43-3E15-73ED51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9" y="1143055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7BC684E-8180-243C-CB19-5466BA5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93" y="1514625"/>
            <a:ext cx="572700" cy="572700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0CB22D00-9AF1-8B47-7698-B85DB2BB7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4" y="2290075"/>
            <a:ext cx="952509" cy="952509"/>
          </a:xfrm>
          <a:prstGeom prst="rect">
            <a:avLst/>
          </a:prstGeom>
        </p:spPr>
      </p:pic>
      <p:pic>
        <p:nvPicPr>
          <p:cNvPr id="13" name="Picture 12" descr="A fire and cloud logo&#10;&#10;AI-generated content may be incorrect.">
            <a:extLst>
              <a:ext uri="{FF2B5EF4-FFF2-40B4-BE49-F238E27FC236}">
                <a16:creationId xmlns:a16="http://schemas.microsoft.com/office/drawing/2014/main" id="{E61487C2-A0A4-081B-5694-37CFC9E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905" y="2281787"/>
            <a:ext cx="717475" cy="717475"/>
          </a:xfrm>
          <a:prstGeom prst="rect">
            <a:avLst/>
          </a:prstGeom>
        </p:spPr>
      </p:pic>
      <p:pic>
        <p:nvPicPr>
          <p:cNvPr id="15" name="Picture 14" descr="A black cat with a blue circle&#10;&#10;AI-generated content may be incorrect.">
            <a:extLst>
              <a:ext uri="{FF2B5EF4-FFF2-40B4-BE49-F238E27FC236}">
                <a16:creationId xmlns:a16="http://schemas.microsoft.com/office/drawing/2014/main" id="{70D59DDA-283E-0E8F-6992-ECB76D349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829" y="1143055"/>
            <a:ext cx="383045" cy="383045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BE2FA55E-F7FF-ADB2-E1F6-B16112FEF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860" y="4165535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AF23B1-E2B9-FB33-DDFF-34D3DBF2E7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140" y="2003724"/>
            <a:ext cx="1587201" cy="5727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940294E-3EDB-FF68-D491-D3FA88D11D67}"/>
              </a:ext>
            </a:extLst>
          </p:cNvPr>
          <p:cNvGrpSpPr/>
          <p:nvPr/>
        </p:nvGrpSpPr>
        <p:grpSpPr>
          <a:xfrm>
            <a:off x="1428966" y="4008613"/>
            <a:ext cx="706604" cy="478932"/>
            <a:chOff x="1138506" y="3929957"/>
            <a:chExt cx="755594" cy="398452"/>
          </a:xfrm>
          <a:noFill/>
        </p:grpSpPr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9C500096-2AA2-7EC6-5B47-9D2D903EF79D}"/>
                </a:ext>
              </a:extLst>
            </p:cNvPr>
            <p:cNvSpPr/>
            <p:nvPr/>
          </p:nvSpPr>
          <p:spPr>
            <a:xfrm>
              <a:off x="1138506" y="3929957"/>
              <a:ext cx="755594" cy="377839"/>
            </a:xfrm>
            <a:prstGeom prst="flowChartMagneticDisk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Picture 20" descr="A logo of a software company&#10;&#10;AI-generated content may be incorrect.">
              <a:extLst>
                <a:ext uri="{FF2B5EF4-FFF2-40B4-BE49-F238E27FC236}">
                  <a16:creationId xmlns:a16="http://schemas.microsoft.com/office/drawing/2014/main" id="{10F3F6D4-6788-7FA5-B39F-28D44F832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606" t="26863" r="8726" b="19441"/>
            <a:stretch/>
          </p:blipFill>
          <p:spPr>
            <a:xfrm>
              <a:off x="1250230" y="4060510"/>
              <a:ext cx="532145" cy="267899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1A19CB-319E-7445-A925-09F4D7BFF18C}"/>
              </a:ext>
            </a:extLst>
          </p:cNvPr>
          <p:cNvCxnSpPr>
            <a:cxnSpLocks/>
          </p:cNvCxnSpPr>
          <p:nvPr/>
        </p:nvCxnSpPr>
        <p:spPr>
          <a:xfrm>
            <a:off x="3716351" y="1678911"/>
            <a:ext cx="0" cy="4794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931F10-F070-3268-F366-EDB32B20AAA2}"/>
              </a:ext>
            </a:extLst>
          </p:cNvPr>
          <p:cNvCxnSpPr>
            <a:cxnSpLocks/>
          </p:cNvCxnSpPr>
          <p:nvPr/>
        </p:nvCxnSpPr>
        <p:spPr>
          <a:xfrm flipH="1">
            <a:off x="2264088" y="2898226"/>
            <a:ext cx="967533" cy="4452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B9D87A-92C3-33F0-6E63-F449558CC893}"/>
              </a:ext>
            </a:extLst>
          </p:cNvPr>
          <p:cNvCxnSpPr>
            <a:cxnSpLocks/>
          </p:cNvCxnSpPr>
          <p:nvPr/>
        </p:nvCxnSpPr>
        <p:spPr>
          <a:xfrm>
            <a:off x="1611202" y="1921073"/>
            <a:ext cx="16469" cy="20140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0ABB74-68A9-6C5F-372C-D3F7D450E008}"/>
              </a:ext>
            </a:extLst>
          </p:cNvPr>
          <p:cNvCxnSpPr>
            <a:cxnSpLocks/>
          </p:cNvCxnSpPr>
          <p:nvPr/>
        </p:nvCxnSpPr>
        <p:spPr>
          <a:xfrm flipV="1">
            <a:off x="4583445" y="1514625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27B1A-988B-FCD7-40C9-CBD460C8681A}"/>
              </a:ext>
            </a:extLst>
          </p:cNvPr>
          <p:cNvCxnSpPr>
            <a:cxnSpLocks/>
          </p:cNvCxnSpPr>
          <p:nvPr/>
        </p:nvCxnSpPr>
        <p:spPr>
          <a:xfrm flipH="1" flipV="1">
            <a:off x="4285872" y="2886957"/>
            <a:ext cx="1552907" cy="61388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C2094F-C6D6-A90D-1120-2D9D2B88BBBC}"/>
              </a:ext>
            </a:extLst>
          </p:cNvPr>
          <p:cNvCxnSpPr>
            <a:cxnSpLocks/>
          </p:cNvCxnSpPr>
          <p:nvPr/>
        </p:nvCxnSpPr>
        <p:spPr>
          <a:xfrm flipV="1">
            <a:off x="1773575" y="1902602"/>
            <a:ext cx="0" cy="11517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A44BD-51F8-B03A-C6BA-9C3D56CF2C5E}"/>
              </a:ext>
            </a:extLst>
          </p:cNvPr>
          <p:cNvCxnSpPr>
            <a:cxnSpLocks/>
          </p:cNvCxnSpPr>
          <p:nvPr/>
        </p:nvCxnSpPr>
        <p:spPr>
          <a:xfrm flipV="1">
            <a:off x="2173865" y="3883374"/>
            <a:ext cx="380367" cy="338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015A4A0-FDFD-7C77-74D2-CF6F8F0542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2087"/>
          <a:stretch/>
        </p:blipFill>
        <p:spPr>
          <a:xfrm>
            <a:off x="6304348" y="4242223"/>
            <a:ext cx="562675" cy="443334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D61A3B6-C195-CEFE-ABD4-3744D3C42074}"/>
              </a:ext>
            </a:extLst>
          </p:cNvPr>
          <p:cNvSpPr/>
          <p:nvPr/>
        </p:nvSpPr>
        <p:spPr>
          <a:xfrm>
            <a:off x="2628806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807BB-BBF8-1143-BB07-49854FBF374A}"/>
              </a:ext>
            </a:extLst>
          </p:cNvPr>
          <p:cNvSpPr/>
          <p:nvPr/>
        </p:nvSpPr>
        <p:spPr>
          <a:xfrm>
            <a:off x="1407557" y="315369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CC33D41-B98E-3CB3-A455-510E5FE17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583" y="2947500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B4CF35-6801-DDFE-A2D4-850215B62B72}"/>
              </a:ext>
            </a:extLst>
          </p:cNvPr>
          <p:cNvSpPr/>
          <p:nvPr/>
        </p:nvSpPr>
        <p:spPr>
          <a:xfrm>
            <a:off x="3957672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74A4D4-7687-0A1F-A850-B215B0B37DB9}"/>
              </a:ext>
            </a:extLst>
          </p:cNvPr>
          <p:cNvSpPr/>
          <p:nvPr/>
        </p:nvSpPr>
        <p:spPr>
          <a:xfrm>
            <a:off x="5286538" y="3623383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F1D02A-FD54-BB73-3E7A-07995E8D9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6799" y="3522923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D8B609-BAAD-780E-F2A1-D25871740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452" y="3490437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9235B3E-F5B7-A942-79A3-452DCBA19F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339" y="3477834"/>
            <a:ext cx="259107" cy="291098"/>
          </a:xfrm>
          <a:prstGeom prst="rect">
            <a:avLst/>
          </a:prstGeom>
        </p:spPr>
      </p:pic>
      <p:pic>
        <p:nvPicPr>
          <p:cNvPr id="263" name="Picture 262" descr="A red paper boat on a black background&#10;&#10;AI-generated content may be incorrect.">
            <a:extLst>
              <a:ext uri="{FF2B5EF4-FFF2-40B4-BE49-F238E27FC236}">
                <a16:creationId xmlns:a16="http://schemas.microsoft.com/office/drawing/2014/main" id="{4D311225-B129-E252-901C-C5BAE16FD5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588" y="965747"/>
            <a:ext cx="1495373" cy="87387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47E956F6-E769-7AED-3846-F59840A24667}"/>
              </a:ext>
            </a:extLst>
          </p:cNvPr>
          <p:cNvCxnSpPr>
            <a:cxnSpLocks/>
          </p:cNvCxnSpPr>
          <p:nvPr/>
        </p:nvCxnSpPr>
        <p:spPr>
          <a:xfrm flipH="1" flipV="1">
            <a:off x="3965725" y="3069085"/>
            <a:ext cx="799371" cy="5373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F535B765-8BC3-EA6B-B0A7-84DA2B46264F}"/>
              </a:ext>
            </a:extLst>
          </p:cNvPr>
          <p:cNvCxnSpPr>
            <a:cxnSpLocks/>
          </p:cNvCxnSpPr>
          <p:nvPr/>
        </p:nvCxnSpPr>
        <p:spPr>
          <a:xfrm flipV="1">
            <a:off x="2057905" y="3029168"/>
            <a:ext cx="1330548" cy="90592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EA339F39-EF1C-95DF-5062-965F8AA8A597}"/>
              </a:ext>
            </a:extLst>
          </p:cNvPr>
          <p:cNvCxnSpPr>
            <a:cxnSpLocks/>
          </p:cNvCxnSpPr>
          <p:nvPr/>
        </p:nvCxnSpPr>
        <p:spPr>
          <a:xfrm flipV="1">
            <a:off x="3780592" y="3849452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247DEDB4-3EA0-86CC-C1CD-126E940173FF}"/>
              </a:ext>
            </a:extLst>
          </p:cNvPr>
          <p:cNvCxnSpPr>
            <a:cxnSpLocks/>
          </p:cNvCxnSpPr>
          <p:nvPr/>
        </p:nvCxnSpPr>
        <p:spPr>
          <a:xfrm flipV="1">
            <a:off x="5117737" y="3844274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35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/>
          <p:nvPr/>
        </p:nvSpPr>
        <p:spPr>
          <a:xfrm>
            <a:off x="723400" y="1187975"/>
            <a:ext cx="76971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Sora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https://fonts.google.com/specimen/Sora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Catamaran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https://fonts.google.com/specimen/Catamaran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53"/>
          <p:cNvSpPr/>
          <p:nvPr/>
        </p:nvSpPr>
        <p:spPr>
          <a:xfrm>
            <a:off x="20526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25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311447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4176289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343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3"/>
          <p:cNvSpPr txBox="1"/>
          <p:nvPr/>
        </p:nvSpPr>
        <p:spPr>
          <a:xfrm>
            <a:off x="20526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#232252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11447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74" name="Google Shape;974;p53"/>
          <p:cNvSpPr txBox="1"/>
          <p:nvPr/>
        </p:nvSpPr>
        <p:spPr>
          <a:xfrm>
            <a:off x="417630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#d1343a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5238125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3"/>
          <p:cNvSpPr txBox="1"/>
          <p:nvPr/>
        </p:nvSpPr>
        <p:spPr>
          <a:xfrm>
            <a:off x="5238125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#f8986f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2583513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0CAF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3"/>
          <p:cNvSpPr/>
          <p:nvPr/>
        </p:nvSpPr>
        <p:spPr>
          <a:xfrm>
            <a:off x="364533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E6C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3"/>
          <p:cNvSpPr/>
          <p:nvPr/>
        </p:nvSpPr>
        <p:spPr>
          <a:xfrm>
            <a:off x="4707152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364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3"/>
          <p:cNvSpPr txBox="1"/>
          <p:nvPr/>
        </p:nvSpPr>
        <p:spPr>
          <a:xfrm>
            <a:off x="258351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#90caf7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364533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#2e6cdb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2" name="Google Shape;982;p53"/>
          <p:cNvSpPr txBox="1"/>
          <p:nvPr/>
        </p:nvSpPr>
        <p:spPr>
          <a:xfrm>
            <a:off x="4707163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#9364eb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5768988" y="38782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750A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3"/>
          <p:cNvSpPr txBox="1"/>
          <p:nvPr/>
        </p:nvSpPr>
        <p:spPr>
          <a:xfrm>
            <a:off x="5768988" y="40353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#e750ae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5" name="Google Shape;985;p53"/>
          <p:cNvSpPr/>
          <p:nvPr/>
        </p:nvSpPr>
        <p:spPr>
          <a:xfrm>
            <a:off x="6299950" y="29471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AF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3"/>
          <p:cNvSpPr txBox="1"/>
          <p:nvPr/>
        </p:nvSpPr>
        <p:spPr>
          <a:xfrm>
            <a:off x="6299950" y="31042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#edaf4f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2"/>
          </p:nvPr>
        </p:nvSpPr>
        <p:spPr>
          <a:xfrm>
            <a:off x="7070800" y="1760875"/>
            <a:ext cx="1101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" name="Picture 6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0937462A-79A0-23F1-4F76-BB678A3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71" t="27478" r="37769" b="36375"/>
          <a:stretch/>
        </p:blipFill>
        <p:spPr>
          <a:xfrm>
            <a:off x="1979065" y="1812394"/>
            <a:ext cx="798730" cy="892174"/>
          </a:xfrm>
          <a:prstGeom prst="rect">
            <a:avLst/>
          </a:prstGeom>
        </p:spPr>
      </p:pic>
      <p:pic>
        <p:nvPicPr>
          <p:cNvPr id="8" name="Picture 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538D046B-C9D9-DE43-65AF-8E3BF599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" t="27190" r="70447" b="45644"/>
          <a:stretch/>
        </p:blipFill>
        <p:spPr>
          <a:xfrm>
            <a:off x="7183927" y="828541"/>
            <a:ext cx="649331" cy="776796"/>
          </a:xfrm>
          <a:prstGeom prst="rect">
            <a:avLst/>
          </a:prstGeom>
        </p:spPr>
      </p:pic>
      <p:pic>
        <p:nvPicPr>
          <p:cNvPr id="9" name="Picture 8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B3D924C-A4D1-878E-588F-74ECE663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167" r="36928"/>
          <a:stretch/>
        </p:blipFill>
        <p:spPr>
          <a:xfrm>
            <a:off x="1189160" y="2704568"/>
            <a:ext cx="1631325" cy="952660"/>
          </a:xfrm>
          <a:prstGeom prst="rect">
            <a:avLst/>
          </a:prstGeom>
        </p:spPr>
      </p:pic>
      <p:pic>
        <p:nvPicPr>
          <p:cNvPr id="10" name="Picture 9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C9C8A03E-8F3D-48A3-8429-73488A9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13" t="59838"/>
          <a:stretch/>
        </p:blipFill>
        <p:spPr>
          <a:xfrm>
            <a:off x="2879457" y="2211651"/>
            <a:ext cx="847079" cy="927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Vision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988713" y="1835503"/>
            <a:ext cx="31899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Umfassende Social Media Trend Analyse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F7CCF-B860-C6C4-E88A-0E09D79AE118}"/>
              </a:ext>
            </a:extLst>
          </p:cNvPr>
          <p:cNvSpPr txBox="1"/>
          <p:nvPr/>
        </p:nvSpPr>
        <p:spPr>
          <a:xfrm>
            <a:off x="988713" y="3174377"/>
            <a:ext cx="2789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sind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grade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plattformübergreifend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aktuell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 </a:t>
            </a:r>
            <a:endParaRPr lang="en-DE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5D2C-09EE-89C9-688C-A318D2497EC0}"/>
              </a:ext>
            </a:extLst>
          </p:cNvPr>
          <p:cNvSpPr txBox="1"/>
          <p:nvPr/>
        </p:nvSpPr>
        <p:spPr>
          <a:xfrm>
            <a:off x="988713" y="2435713"/>
            <a:ext cx="2920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Welche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Themen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verlieren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gewinnen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an </a:t>
            </a:r>
            <a:r>
              <a:rPr lang="en-US" dirty="0" err="1">
                <a:latin typeface="Catamaran" panose="020B0604020202020204" charset="0"/>
                <a:cs typeface="Catamaran" panose="020B0604020202020204" charset="0"/>
              </a:rPr>
              <a:t>Beduetung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?</a:t>
            </a:r>
          </a:p>
          <a:p>
            <a:endParaRPr lang="en-D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C3A1DF8-E9E4-E915-31E9-6EF94B1F272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91020" y="2533577"/>
            <a:ext cx="3189900" cy="128160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1400" dirty="0"/>
              <a:t>Marketing</a:t>
            </a:r>
          </a:p>
          <a:p>
            <a:pPr algn="ctr">
              <a:lnSpc>
                <a:spcPct val="200000"/>
              </a:lnSpc>
            </a:pPr>
            <a:r>
              <a:rPr lang="en-US" sz="1400" dirty="0"/>
              <a:t>Influencer &amp; Content Creator</a:t>
            </a:r>
          </a:p>
          <a:p>
            <a:pPr algn="ctr">
              <a:lnSpc>
                <a:spcPct val="200000"/>
              </a:lnSpc>
            </a:pPr>
            <a:r>
              <a:rPr lang="en-US" sz="1400" dirty="0" err="1"/>
              <a:t>Medien</a:t>
            </a:r>
            <a:r>
              <a:rPr lang="en-US" sz="1400" dirty="0"/>
              <a:t> &amp; </a:t>
            </a:r>
            <a:r>
              <a:rPr lang="en-US" sz="1400" dirty="0" err="1"/>
              <a:t>Journalisten</a:t>
            </a:r>
            <a:endParaRPr lang="en-US" sz="1400" dirty="0"/>
          </a:p>
          <a:p>
            <a:pPr algn="ctr">
              <a:lnSpc>
                <a:spcPct val="200000"/>
              </a:lnSpc>
            </a:pPr>
            <a:r>
              <a:rPr lang="en-US" sz="1400" dirty="0" err="1"/>
              <a:t>Politische</a:t>
            </a:r>
            <a:r>
              <a:rPr lang="en-US" sz="1400" dirty="0"/>
              <a:t> </a:t>
            </a:r>
            <a:r>
              <a:rPr lang="en-US" sz="1400" dirty="0" err="1"/>
              <a:t>Akteure</a:t>
            </a:r>
            <a:endParaRPr lang="en-US" sz="1400" dirty="0"/>
          </a:p>
          <a:p>
            <a:endParaRPr lang="en-US" dirty="0"/>
          </a:p>
          <a:p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754BB8-6F06-CC49-DA09-ADC8C794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5" y="1407760"/>
            <a:ext cx="1163990" cy="1163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71949F2-8A07-29C0-D43F-DFC7E86D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FECC679D-89FE-190A-8337-389F14E4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5675" y="2540813"/>
            <a:ext cx="414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504C7F40-C0D8-D34D-EA6A-D6C322480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A group of colorful icons&#10;&#10;AI-generated content may be incorrect.">
            <a:extLst>
              <a:ext uri="{FF2B5EF4-FFF2-40B4-BE49-F238E27FC236}">
                <a16:creationId xmlns:a16="http://schemas.microsoft.com/office/drawing/2014/main" id="{A4020DE9-C407-92A0-E5CF-51BDEAD3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" t="27889" r="56795" b="33633"/>
          <a:stretch/>
        </p:blipFill>
        <p:spPr>
          <a:xfrm rot="492043">
            <a:off x="7330592" y="708768"/>
            <a:ext cx="944376" cy="883334"/>
          </a:xfrm>
          <a:prstGeom prst="rect">
            <a:avLst/>
          </a:prstGeom>
        </p:spPr>
      </p:pic>
      <p:pic>
        <p:nvPicPr>
          <p:cNvPr id="2" name="Picture 1" descr="A group of colorful icons&#10;&#10;AI-generated content may be incorrect.">
            <a:extLst>
              <a:ext uri="{FF2B5EF4-FFF2-40B4-BE49-F238E27FC236}">
                <a16:creationId xmlns:a16="http://schemas.microsoft.com/office/drawing/2014/main" id="{0606C1FB-DA7E-3BA8-4FEA-F07CBB5A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79" t="25877" b="40095"/>
          <a:stretch/>
        </p:blipFill>
        <p:spPr>
          <a:xfrm>
            <a:off x="1127954" y="1923625"/>
            <a:ext cx="1091891" cy="768843"/>
          </a:xfrm>
          <a:prstGeom prst="rect">
            <a:avLst/>
          </a:prstGeom>
        </p:spPr>
      </p:pic>
      <p:pic>
        <p:nvPicPr>
          <p:cNvPr id="4" name="Picture 3" descr="A group of colorful icons&#10;&#10;AI-generated content may be incorrect.">
            <a:extLst>
              <a:ext uri="{FF2B5EF4-FFF2-40B4-BE49-F238E27FC236}">
                <a16:creationId xmlns:a16="http://schemas.microsoft.com/office/drawing/2014/main" id="{F7B0CE03-27B8-81A3-61A1-900338D9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5" t="62811" r="39775"/>
          <a:stretch/>
        </p:blipFill>
        <p:spPr>
          <a:xfrm>
            <a:off x="1127954" y="2979343"/>
            <a:ext cx="1091891" cy="1024117"/>
          </a:xfrm>
          <a:prstGeom prst="flowChartManualInput">
            <a:avLst/>
          </a:prstGeom>
        </p:spPr>
      </p:pic>
      <p:pic>
        <p:nvPicPr>
          <p:cNvPr id="5" name="Picture 4" descr="A group of colorful icons&#10;&#10;AI-generated content may be incorrect.">
            <a:extLst>
              <a:ext uri="{FF2B5EF4-FFF2-40B4-BE49-F238E27FC236}">
                <a16:creationId xmlns:a16="http://schemas.microsoft.com/office/drawing/2014/main" id="{3C21E0F1-BE44-C19E-1856-CD4876E6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4" t="60014"/>
          <a:stretch/>
        </p:blipFill>
        <p:spPr>
          <a:xfrm>
            <a:off x="2388740" y="2432967"/>
            <a:ext cx="1173658" cy="1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B466BD9-F98F-31D0-91EF-EA21E31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C814B6B5-0EDD-067C-36B6-2D8A1A70E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Daten</a:t>
            </a:r>
            <a:endParaRPr dirty="0"/>
          </a:p>
        </p:txBody>
      </p:sp>
      <p:sp>
        <p:nvSpPr>
          <p:cNvPr id="6" name="AutoShape 2" descr="Aggregate more than 187 reddit logo png best - toyotabienhoa.edu.vn">
            <a:extLst>
              <a:ext uri="{FF2B5EF4-FFF2-40B4-BE49-F238E27FC236}">
                <a16:creationId xmlns:a16="http://schemas.microsoft.com/office/drawing/2014/main" id="{AD98DE06-AF36-7E99-74DC-08CA6D2DF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88543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7C92C-81A3-528B-89D1-67A3445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29" y="1503540"/>
            <a:ext cx="930999" cy="930999"/>
          </a:xfrm>
          <a:prstGeom prst="rect">
            <a:avLst/>
          </a:prstGeom>
        </p:spPr>
      </p:pic>
      <p:pic>
        <p:nvPicPr>
          <p:cNvPr id="12" name="Picture 11" descr="A logo of a camera&#10;&#10;AI-generated content may be incorrect.">
            <a:extLst>
              <a:ext uri="{FF2B5EF4-FFF2-40B4-BE49-F238E27FC236}">
                <a16:creationId xmlns:a16="http://schemas.microsoft.com/office/drawing/2014/main" id="{05C20D24-E33F-D0A7-F9FF-0E7809A1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214" y="1503539"/>
            <a:ext cx="930999" cy="930999"/>
          </a:xfrm>
          <a:prstGeom prst="rect">
            <a:avLst/>
          </a:prstGeom>
        </p:spPr>
      </p:pic>
      <p:pic>
        <p:nvPicPr>
          <p:cNvPr id="14" name="Picture 13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7E7CE04-17C8-4723-0298-CFBA1F53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9" y="1503539"/>
            <a:ext cx="930999" cy="930999"/>
          </a:xfrm>
          <a:prstGeom prst="rect">
            <a:avLst/>
          </a:prstGeom>
        </p:spPr>
      </p:pic>
      <p:pic>
        <p:nvPicPr>
          <p:cNvPr id="16" name="Picture 15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6CCA85AA-CE08-DD6A-B6F9-90E554E8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184" y="1488351"/>
            <a:ext cx="930999" cy="930999"/>
          </a:xfrm>
          <a:prstGeom prst="rect">
            <a:avLst/>
          </a:prstGeom>
        </p:spPr>
      </p:pic>
      <p:pic>
        <p:nvPicPr>
          <p:cNvPr id="18" name="Picture 17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6D5BA63A-16D1-8466-90CE-D46A518FE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669" y="1488351"/>
            <a:ext cx="874512" cy="874512"/>
          </a:xfrm>
          <a:prstGeom prst="rect">
            <a:avLst/>
          </a:prstGeom>
        </p:spPr>
      </p:pic>
      <p:pic>
        <p:nvPicPr>
          <p:cNvPr id="19" name="Picture 18" descr="A group of colorful icons&#10;&#10;AI-generated content may be incorrect.">
            <a:extLst>
              <a:ext uri="{FF2B5EF4-FFF2-40B4-BE49-F238E27FC236}">
                <a16:creationId xmlns:a16="http://schemas.microsoft.com/office/drawing/2014/main" id="{CDEB3C1E-02CC-F3D0-BA1F-6094B4CF90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744" t="57027"/>
          <a:stretch/>
        </p:blipFill>
        <p:spPr>
          <a:xfrm>
            <a:off x="3857430" y="3198116"/>
            <a:ext cx="1834117" cy="18221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A7DE7-B842-56DC-20F7-A55ED6404D78}"/>
              </a:ext>
            </a:extLst>
          </p:cNvPr>
          <p:cNvCxnSpPr/>
          <p:nvPr/>
        </p:nvCxnSpPr>
        <p:spPr>
          <a:xfrm>
            <a:off x="1828302" y="2571750"/>
            <a:ext cx="1974194" cy="7881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4C752-581A-D487-97A3-45240FEE7199}"/>
              </a:ext>
            </a:extLst>
          </p:cNvPr>
          <p:cNvCxnSpPr>
            <a:cxnSpLocks/>
          </p:cNvCxnSpPr>
          <p:nvPr/>
        </p:nvCxnSpPr>
        <p:spPr>
          <a:xfrm flipH="1">
            <a:off x="5205912" y="2571750"/>
            <a:ext cx="698204" cy="62636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2B1B2-BB91-7FAA-4CBD-35A5743D3A20}"/>
              </a:ext>
            </a:extLst>
          </p:cNvPr>
          <p:cNvCxnSpPr>
            <a:cxnSpLocks/>
          </p:cNvCxnSpPr>
          <p:nvPr/>
        </p:nvCxnSpPr>
        <p:spPr>
          <a:xfrm flipH="1">
            <a:off x="5361938" y="2483997"/>
            <a:ext cx="1844749" cy="8758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0EA2C0-5D14-09D3-0DB1-36ED118F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159135-E7E0-274D-637A-6749995A5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9110" y="2540813"/>
            <a:ext cx="53134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sp>
        <p:nvSpPr>
          <p:cNvPr id="271" name="Google Shape;271;p32">
            <a:extLst>
              <a:ext uri="{FF2B5EF4-FFF2-40B4-BE49-F238E27FC236}">
                <a16:creationId xmlns:a16="http://schemas.microsoft.com/office/drawing/2014/main" id="{FD92506D-149C-0C05-FADA-DDB1EAD783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9786" y="1765168"/>
            <a:ext cx="1605268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purple icons&#10;&#10;AI-generated content may be incorrect.">
            <a:extLst>
              <a:ext uri="{FF2B5EF4-FFF2-40B4-BE49-F238E27FC236}">
                <a16:creationId xmlns:a16="http://schemas.microsoft.com/office/drawing/2014/main" id="{1953CC4E-0172-11EA-5F16-31C8106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24628" r="1341" b="41941"/>
          <a:stretch/>
        </p:blipFill>
        <p:spPr>
          <a:xfrm rot="484406">
            <a:off x="7002272" y="546800"/>
            <a:ext cx="1798194" cy="1152552"/>
          </a:xfrm>
          <a:prstGeom prst="rect">
            <a:avLst/>
          </a:prstGeom>
        </p:spPr>
      </p:pic>
      <p:pic>
        <p:nvPicPr>
          <p:cNvPr id="4" name="Picture 3" descr="A blue and purple icons&#10;&#10;AI-generated content may be incorrect.">
            <a:extLst>
              <a:ext uri="{FF2B5EF4-FFF2-40B4-BE49-F238E27FC236}">
                <a16:creationId xmlns:a16="http://schemas.microsoft.com/office/drawing/2014/main" id="{0A34321A-D4F3-7E85-2F20-6D32629D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00" t="58493" r="1341" b="149"/>
          <a:stretch/>
        </p:blipFill>
        <p:spPr>
          <a:xfrm>
            <a:off x="477748" y="3289117"/>
            <a:ext cx="1798194" cy="1425832"/>
          </a:xfrm>
          <a:prstGeom prst="rect">
            <a:avLst/>
          </a:prstGeom>
        </p:spPr>
      </p:pic>
      <p:pic>
        <p:nvPicPr>
          <p:cNvPr id="5" name="Picture 4" descr="A blue and purple icons&#10;&#10;AI-generated content may be incorrect.">
            <a:extLst>
              <a:ext uri="{FF2B5EF4-FFF2-40B4-BE49-F238E27FC236}">
                <a16:creationId xmlns:a16="http://schemas.microsoft.com/office/drawing/2014/main" id="{CCB0BEB6-5D7E-C039-C632-DF32F3D8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t="59791" r="47831" b="-149"/>
          <a:stretch/>
        </p:blipFill>
        <p:spPr>
          <a:xfrm>
            <a:off x="1376845" y="1509933"/>
            <a:ext cx="1798194" cy="1391361"/>
          </a:xfrm>
          <a:prstGeom prst="rect">
            <a:avLst/>
          </a:prstGeom>
        </p:spPr>
      </p:pic>
      <p:pic>
        <p:nvPicPr>
          <p:cNvPr id="6" name="Picture 5" descr="A blue and purple icons&#10;&#10;AI-generated content may be incorrect.">
            <a:extLst>
              <a:ext uri="{FF2B5EF4-FFF2-40B4-BE49-F238E27FC236}">
                <a16:creationId xmlns:a16="http://schemas.microsoft.com/office/drawing/2014/main" id="{805D2553-6954-DD22-759D-4FEE575D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2" t="25307" r="52011" b="41617"/>
          <a:stretch/>
        </p:blipFill>
        <p:spPr>
          <a:xfrm>
            <a:off x="381524" y="981182"/>
            <a:ext cx="1515439" cy="11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2148445-B3A1-9180-E4C7-94A0BD32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6F12A9-D294-9C21-CF9B-74C258EC501D}"/>
              </a:ext>
            </a:extLst>
          </p:cNvPr>
          <p:cNvSpPr/>
          <p:nvPr/>
        </p:nvSpPr>
        <p:spPr>
          <a:xfrm>
            <a:off x="1863635" y="3140001"/>
            <a:ext cx="5715520" cy="15381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4" name="Google Shape;284;p33">
            <a:extLst>
              <a:ext uri="{FF2B5EF4-FFF2-40B4-BE49-F238E27FC236}">
                <a16:creationId xmlns:a16="http://schemas.microsoft.com/office/drawing/2014/main" id="{A236A937-8A61-EF94-7559-04AB6D01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Architektur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E2EB-B48B-857C-0C8E-1295A512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69" y="1343452"/>
            <a:ext cx="463483" cy="463483"/>
          </a:xfrm>
          <a:prstGeom prst="rect">
            <a:avLst/>
          </a:prstGeom>
        </p:spPr>
      </p:pic>
      <p:pic>
        <p:nvPicPr>
          <p:cNvPr id="4" name="Picture 3" descr="A white logo on a blue and pink circle&#10;&#10;AI-generated content may be incorrect.">
            <a:extLst>
              <a:ext uri="{FF2B5EF4-FFF2-40B4-BE49-F238E27FC236}">
                <a16:creationId xmlns:a16="http://schemas.microsoft.com/office/drawing/2014/main" id="{E589571A-DA45-1543-97C6-B4628B90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02" y="970930"/>
            <a:ext cx="494953" cy="494953"/>
          </a:xfrm>
          <a:prstGeom prst="rect">
            <a:avLst/>
          </a:prstGeom>
        </p:spPr>
      </p:pic>
      <p:pic>
        <p:nvPicPr>
          <p:cNvPr id="5" name="Picture 4" descr="A red circle with a white play button&#10;&#10;AI-generated content may be incorrect.">
            <a:extLst>
              <a:ext uri="{FF2B5EF4-FFF2-40B4-BE49-F238E27FC236}">
                <a16:creationId xmlns:a16="http://schemas.microsoft.com/office/drawing/2014/main" id="{799F8FFC-E994-D309-4B58-D93CF145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36" y="1342500"/>
            <a:ext cx="572700" cy="572700"/>
          </a:xfrm>
          <a:prstGeom prst="rect">
            <a:avLst/>
          </a:prstGeom>
        </p:spPr>
      </p:pic>
      <p:pic>
        <p:nvPicPr>
          <p:cNvPr id="17" name="Picture 16" descr="A logo with a purple circle and text&#10;&#10;AI-generated content may be incorrect.">
            <a:extLst>
              <a:ext uri="{FF2B5EF4-FFF2-40B4-BE49-F238E27FC236}">
                <a16:creationId xmlns:a16="http://schemas.microsoft.com/office/drawing/2014/main" id="{95DD0327-26B4-CF43-CDEC-71A332DF4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103" y="3993410"/>
            <a:ext cx="758229" cy="758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1C14C-3159-AB82-10CC-1F46FE2C6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154" y="2471517"/>
            <a:ext cx="1587201" cy="5727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B9B8C-3121-87C0-64F3-3E3BB962B7D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278247" y="1742150"/>
            <a:ext cx="30858" cy="194224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C2ED93-FB1C-D619-7F23-62BD995B402A}"/>
              </a:ext>
            </a:extLst>
          </p:cNvPr>
          <p:cNvCxnSpPr>
            <a:cxnSpLocks/>
          </p:cNvCxnSpPr>
          <p:nvPr/>
        </p:nvCxnSpPr>
        <p:spPr>
          <a:xfrm flipV="1">
            <a:off x="4653932" y="1913106"/>
            <a:ext cx="1160471" cy="6057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14BBB8-BE99-310E-08CA-BBADDCD7230A}"/>
              </a:ext>
            </a:extLst>
          </p:cNvPr>
          <p:cNvCxnSpPr>
            <a:cxnSpLocks/>
          </p:cNvCxnSpPr>
          <p:nvPr/>
        </p:nvCxnSpPr>
        <p:spPr>
          <a:xfrm flipH="1" flipV="1">
            <a:off x="5430355" y="2896960"/>
            <a:ext cx="1107667" cy="4317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F49D5-DF43-598D-5C81-A662034EB89C}"/>
              </a:ext>
            </a:extLst>
          </p:cNvPr>
          <p:cNvCxnSpPr>
            <a:cxnSpLocks/>
          </p:cNvCxnSpPr>
          <p:nvPr/>
        </p:nvCxnSpPr>
        <p:spPr>
          <a:xfrm flipV="1">
            <a:off x="2472818" y="1730477"/>
            <a:ext cx="0" cy="5036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0D1380-7695-1692-919B-864F6F9209F2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675306" y="3678336"/>
            <a:ext cx="652743" cy="22707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2C6F3E3-4B11-5C4B-E902-07603AC19143}"/>
              </a:ext>
            </a:extLst>
          </p:cNvPr>
          <p:cNvSpPr/>
          <p:nvPr/>
        </p:nvSpPr>
        <p:spPr>
          <a:xfrm>
            <a:off x="3328049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0534AB-7BD5-D5C5-76B7-4674D75E42E3}"/>
              </a:ext>
            </a:extLst>
          </p:cNvPr>
          <p:cNvSpPr/>
          <p:nvPr/>
        </p:nvSpPr>
        <p:spPr>
          <a:xfrm>
            <a:off x="2020615" y="2348154"/>
            <a:ext cx="750707" cy="492222"/>
          </a:xfrm>
          <a:prstGeom prst="roundRect">
            <a:avLst/>
          </a:prstGeom>
          <a:solidFill>
            <a:srgbClr val="E4BFEB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/>
                </a:solidFill>
              </a:rPr>
              <a:t>scraper</a:t>
            </a:r>
            <a:endParaRPr lang="en-DE" sz="1000" dirty="0">
              <a:solidFill>
                <a:schemeClr val="accent4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AB8FA-D9EE-ABD1-8D90-E79653918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737" y="2196214"/>
            <a:ext cx="355974" cy="39992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DA47B-1ED3-C22E-5B98-255257235388}"/>
              </a:ext>
            </a:extLst>
          </p:cNvPr>
          <p:cNvSpPr/>
          <p:nvPr/>
        </p:nvSpPr>
        <p:spPr>
          <a:xfrm>
            <a:off x="4656915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exploration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21A69CA-1FED-1098-6E1F-B21472D30BB9}"/>
              </a:ext>
            </a:extLst>
          </p:cNvPr>
          <p:cNvSpPr/>
          <p:nvPr/>
        </p:nvSpPr>
        <p:spPr>
          <a:xfrm>
            <a:off x="5985781" y="3451258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prediction</a:t>
            </a:r>
            <a:endParaRPr lang="en-DE" sz="1050" dirty="0">
              <a:solidFill>
                <a:schemeClr val="accent4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0C737AF-18CC-75FC-C88F-83BCEDFBF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042" y="3350798"/>
            <a:ext cx="259107" cy="2910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9A5671-2940-7D1E-E71D-158CDC2F0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9695" y="3318312"/>
            <a:ext cx="259107" cy="2910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12897D-32B8-8CAF-6032-1C4299630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582" y="3305709"/>
            <a:ext cx="259107" cy="291098"/>
          </a:xfrm>
          <a:prstGeom prst="rect">
            <a:avLst/>
          </a:prstGeom>
        </p:spPr>
      </p:pic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5A689BE-8F50-D4FD-51D7-E3AFEB818CD4}"/>
              </a:ext>
            </a:extLst>
          </p:cNvPr>
          <p:cNvCxnSpPr>
            <a:cxnSpLocks/>
          </p:cNvCxnSpPr>
          <p:nvPr/>
        </p:nvCxnSpPr>
        <p:spPr>
          <a:xfrm flipH="1" flipV="1">
            <a:off x="5111889" y="2959154"/>
            <a:ext cx="110805" cy="38468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4A63AB-0421-6543-F865-3B4236340506}"/>
              </a:ext>
            </a:extLst>
          </p:cNvPr>
          <p:cNvCxnSpPr>
            <a:cxnSpLocks/>
          </p:cNvCxnSpPr>
          <p:nvPr/>
        </p:nvCxnSpPr>
        <p:spPr>
          <a:xfrm flipV="1">
            <a:off x="2546767" y="2778994"/>
            <a:ext cx="1438410" cy="96907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A2034BF0-55F8-B933-2B6A-84BA9C0608B6}"/>
              </a:ext>
            </a:extLst>
          </p:cNvPr>
          <p:cNvCxnSpPr>
            <a:cxnSpLocks/>
          </p:cNvCxnSpPr>
          <p:nvPr/>
        </p:nvCxnSpPr>
        <p:spPr>
          <a:xfrm flipV="1">
            <a:off x="4479835" y="3677327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DAD3887-AA13-C324-BB8A-4B35A89B7D67}"/>
              </a:ext>
            </a:extLst>
          </p:cNvPr>
          <p:cNvCxnSpPr>
            <a:cxnSpLocks/>
          </p:cNvCxnSpPr>
          <p:nvPr/>
        </p:nvCxnSpPr>
        <p:spPr>
          <a:xfrm flipV="1">
            <a:off x="5816980" y="3672149"/>
            <a:ext cx="181070" cy="221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3FD045-FB19-95EF-C549-DD4C8BB87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761" y="2992316"/>
            <a:ext cx="571521" cy="555156"/>
          </a:xfrm>
          <a:prstGeom prst="rect">
            <a:avLst/>
          </a:prstGeom>
        </p:spPr>
      </p:pic>
      <p:pic>
        <p:nvPicPr>
          <p:cNvPr id="7" name="Picture 6" descr="A white rectangular object with a logo&#10;&#10;AI-generated content may be incorrect.">
            <a:extLst>
              <a:ext uri="{FF2B5EF4-FFF2-40B4-BE49-F238E27FC236}">
                <a16:creationId xmlns:a16="http://schemas.microsoft.com/office/drawing/2014/main" id="{E89E90DA-53C8-3847-E63A-5EFD37F7C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927" y="2147856"/>
            <a:ext cx="436989" cy="436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08ADA-AFA2-CDC1-A57E-4857828C47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1894" y="3684397"/>
            <a:ext cx="914422" cy="914422"/>
          </a:xfrm>
          <a:prstGeom prst="rect">
            <a:avLst/>
          </a:prstGeom>
        </p:spPr>
      </p:pic>
      <p:pic>
        <p:nvPicPr>
          <p:cNvPr id="1026" name="Picture 2" descr="Vercel | Logopedia | Fandom">
            <a:extLst>
              <a:ext uri="{FF2B5EF4-FFF2-40B4-BE49-F238E27FC236}">
                <a16:creationId xmlns:a16="http://schemas.microsoft.com/office/drawing/2014/main" id="{A194F1F7-0CCE-524E-2A07-AF1087DB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03" y="1399407"/>
            <a:ext cx="548353" cy="5483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88B266-781C-316F-E2D5-1273E84E74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6010" y="1084502"/>
            <a:ext cx="410729" cy="4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A5D7482-5915-CEC0-CDEF-6D3A382C1F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2851" y="1360710"/>
            <a:ext cx="3189900" cy="431700"/>
          </a:xfrm>
        </p:spPr>
        <p:txBody>
          <a:bodyPr/>
          <a:lstStyle/>
          <a:p>
            <a:r>
              <a:rPr lang="en-US" dirty="0"/>
              <a:t>preprocessing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467A3-798E-937E-2715-CA89FB6AC9D1}"/>
              </a:ext>
            </a:extLst>
          </p:cNvPr>
          <p:cNvSpPr/>
          <p:nvPr/>
        </p:nvSpPr>
        <p:spPr>
          <a:xfrm>
            <a:off x="2340417" y="499557"/>
            <a:ext cx="1172334" cy="454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preprocessing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0DED87-C228-7598-C9D8-29EA11FF3DA1}"/>
              </a:ext>
            </a:extLst>
          </p:cNvPr>
          <p:cNvSpPr/>
          <p:nvPr/>
        </p:nvSpPr>
        <p:spPr>
          <a:xfrm>
            <a:off x="3669283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exploration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309A90-AF99-1F6F-4651-099CDFE79ABE}"/>
              </a:ext>
            </a:extLst>
          </p:cNvPr>
          <p:cNvSpPr/>
          <p:nvPr/>
        </p:nvSpPr>
        <p:spPr>
          <a:xfrm>
            <a:off x="4998149" y="499557"/>
            <a:ext cx="1172334" cy="454156"/>
          </a:xfrm>
          <a:prstGeom prst="roundRect">
            <a:avLst/>
          </a:prstGeom>
          <a:noFill/>
          <a:ln>
            <a:solidFill>
              <a:srgbClr val="9364EB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</a:t>
            </a:r>
            <a:endParaRPr lang="en-DE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61D0E-F60A-5A94-3A4E-A8A6B74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0" y="399097"/>
            <a:ext cx="259107" cy="291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DCCFA-3860-E59E-E6B5-9A66F317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12063" y="366611"/>
            <a:ext cx="259107" cy="29109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BD8F7-3B9D-BC0C-F8C3-236E26CAEE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013950" y="354008"/>
            <a:ext cx="259107" cy="291098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712D8-7038-813D-3F75-F436DAC317D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2751" y="725626"/>
            <a:ext cx="160522" cy="100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31790-A8B8-E340-9924-848A5BD0866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41617" y="720448"/>
            <a:ext cx="168801" cy="61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  <a:alpha val="5019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8">
            <a:extLst>
              <a:ext uri="{FF2B5EF4-FFF2-40B4-BE49-F238E27FC236}">
                <a16:creationId xmlns:a16="http://schemas.microsoft.com/office/drawing/2014/main" id="{592798B8-3138-853D-615F-91B716034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06" y="1786384"/>
            <a:ext cx="6535764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Textbereinigung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cleaned_text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):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Kleinbuchstaben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URLs, HTML,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Sonderzeichen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Zahlen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entfernen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Textlänge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Wortanzahl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URL-, Mention- und Hashtag-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Erkennung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Hashtags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extrahieren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als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neue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Spalte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-Features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One-Hot-Encoding (platform_*)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Fehlende</a:t>
            </a: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Werte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Strings → leer, Zahlen → 0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Zeitfeatures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(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bei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timestamp):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Wochentag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Uhrzeit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Wochenende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E" altLang="en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Engagement </a:t>
            </a:r>
            <a:r>
              <a:rPr kumimoji="0" lang="en-DE" altLang="en-DE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normalisieren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: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Plattform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-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oder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globalbasierte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Z-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Skalierung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68181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Collaboration by Slidesgo">
  <a:themeElements>
    <a:clrScheme name="Simple Light">
      <a:dk1>
        <a:srgbClr val="232252"/>
      </a:dk1>
      <a:lt1>
        <a:srgbClr val="FFFFFF"/>
      </a:lt1>
      <a:dk2>
        <a:srgbClr val="D1343A"/>
      </a:dk2>
      <a:lt2>
        <a:srgbClr val="F8986F"/>
      </a:lt2>
      <a:accent1>
        <a:srgbClr val="EDAF4F"/>
      </a:accent1>
      <a:accent2>
        <a:srgbClr val="90CAF7"/>
      </a:accent2>
      <a:accent3>
        <a:srgbClr val="2E6CDB"/>
      </a:accent3>
      <a:accent4>
        <a:srgbClr val="9364EB"/>
      </a:accent4>
      <a:accent5>
        <a:srgbClr val="E750AE"/>
      </a:accent5>
      <a:accent6>
        <a:srgbClr val="FFFFFF"/>
      </a:accent6>
      <a:hlink>
        <a:srgbClr val="232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498</Words>
  <Application>Microsoft Office PowerPoint</Application>
  <PresentationFormat>On-screen Show (16:9)</PresentationFormat>
  <Paragraphs>128</Paragraphs>
  <Slides>21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Catamaran</vt:lpstr>
      <vt:lpstr>Wingdings</vt:lpstr>
      <vt:lpstr>Arial</vt:lpstr>
      <vt:lpstr>Proxima Nova</vt:lpstr>
      <vt:lpstr>Proxima Nova Semibold</vt:lpstr>
      <vt:lpstr>Sora</vt:lpstr>
      <vt:lpstr>Sora Light</vt:lpstr>
      <vt:lpstr>Social Media Collaboration by Slidesgo</vt:lpstr>
      <vt:lpstr>Slidesgo Final Pages</vt:lpstr>
      <vt:lpstr>SOCIAL MEDIA Trend Analyse</vt:lpstr>
      <vt:lpstr>Inhaltsverzeichnis</vt:lpstr>
      <vt:lpstr>Die Vision</vt:lpstr>
      <vt:lpstr>Die Vision</vt:lpstr>
      <vt:lpstr>Die Daten</vt:lpstr>
      <vt:lpstr>Die Daten</vt:lpstr>
      <vt:lpstr>Die Architektur</vt:lpstr>
      <vt:lpstr>Die Architektur</vt:lpstr>
      <vt:lpstr>PowerPoint Presentation</vt:lpstr>
      <vt:lpstr>PowerPoint Presentation</vt:lpstr>
      <vt:lpstr>PowerPoint Presentation</vt:lpstr>
      <vt:lpstr>Das Ergebnis</vt:lpstr>
      <vt:lpstr>PowerPoint Presentation</vt:lpstr>
      <vt:lpstr>Rückblick</vt:lpstr>
      <vt:lpstr>Meine Erfahrung</vt:lpstr>
      <vt:lpstr>Gelerntes</vt:lpstr>
      <vt:lpstr>Optimierungspotenziale </vt:lpstr>
      <vt:lpstr>THANKS</vt:lpstr>
      <vt:lpstr>ALTERNATIVE RESOURCES</vt:lpstr>
      <vt:lpstr>Die Architektur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Sofie Pischl</dc:creator>
  <cp:lastModifiedBy>Sofie Pischl</cp:lastModifiedBy>
  <cp:revision>10</cp:revision>
  <dcterms:modified xsi:type="dcterms:W3CDTF">2025-05-17T04:20:35Z</dcterms:modified>
</cp:coreProperties>
</file>